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1" r:id="rId1"/>
  </p:sldMasterIdLst>
  <p:notesMasterIdLst>
    <p:notesMasterId r:id="rId15"/>
  </p:notesMasterIdLst>
  <p:sldIdLst>
    <p:sldId id="434" r:id="rId2"/>
    <p:sldId id="542" r:id="rId3"/>
    <p:sldId id="564" r:id="rId4"/>
    <p:sldId id="565" r:id="rId5"/>
    <p:sldId id="566" r:id="rId6"/>
    <p:sldId id="567" r:id="rId7"/>
    <p:sldId id="568" r:id="rId8"/>
    <p:sldId id="569" r:id="rId9"/>
    <p:sldId id="570" r:id="rId10"/>
    <p:sldId id="571" r:id="rId11"/>
    <p:sldId id="572" r:id="rId12"/>
    <p:sldId id="573" r:id="rId13"/>
    <p:sldId id="57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1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85479" autoAdjust="0"/>
  </p:normalViewPr>
  <p:slideViewPr>
    <p:cSldViewPr>
      <p:cViewPr varScale="1">
        <p:scale>
          <a:sx n="72" d="100"/>
          <a:sy n="72" d="100"/>
        </p:scale>
        <p:origin x="1209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22881-F6FA-4E99-8973-44F424E58DE1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745FB-CCA7-4ACE-A5EB-F91CD469C0B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564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5745FB-CCA7-4ACE-A5EB-F91CD469C0B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87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745FB-CCA7-4ACE-A5EB-F91CD469C0B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710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F789C-4A91-4243-5FD3-52825F43F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CC0B99B-E611-E283-45CB-9D781E159D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13E3B18-9FC1-9B15-A3A7-3CE119EF9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39729D-D14A-F824-5056-3B905EA01A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745FB-CCA7-4ACE-A5EB-F91CD469C0B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188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91C58-11D2-4F10-2ACA-692A822E1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226FA10-3ED1-D379-D151-28BA0EAF4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E3347C1-F5F8-02FF-D88C-71F4EC312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865C00A-9832-39A9-61E0-76C68D6460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745FB-CCA7-4ACE-A5EB-F91CD469C0B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42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779CC-D82F-0541-6B98-2C4A52646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5AF60D4-EF7E-3B94-D16B-FB810F65F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E96724A-E609-ADDB-98E0-190D2F194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F8CCC7-DC80-CD6A-0860-E9CC383EFD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745FB-CCA7-4ACE-A5EB-F91CD469C0B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616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7A6AD-F59E-DF63-EB5C-9D595B540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E7D8B00-6B36-522F-CF27-A725AAE70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083509A-ACDB-B269-068D-5A9071C96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0EFF21-7978-09D0-C417-87805A8FE0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745FB-CCA7-4ACE-A5EB-F91CD469C0B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18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Pr>
        <a:gradFill>
          <a:gsLst>
            <a:gs pos="16000">
              <a:schemeClr val="accent3"/>
            </a:gs>
            <a:gs pos="100000">
              <a:schemeClr val="accent3">
                <a:lumMod val="75000"/>
                <a:lumOff val="2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1A4B5E-7980-1C56-3040-EACCC1CCF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97293"/>
            <a:ext cx="9144000" cy="2181484"/>
          </a:xfrm>
        </p:spPr>
        <p:txBody>
          <a:bodyPr anchor="b">
            <a:normAutofit/>
          </a:bodyPr>
          <a:lstStyle>
            <a:lvl1pPr algn="l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E0F691A-8602-69F6-7F27-83960A9B4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5092"/>
            <a:ext cx="9144000" cy="108494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F4D10E-68D1-26D1-3521-08A411D3E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2CE6-04C6-4634-A5DE-17F96ADA5FFA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9C0D7B-8904-C5AF-42E0-B3E7A4BA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B5D985-452D-2076-BF82-7684C497A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50E06A-D46A-BD8E-E1E0-14B6F5014E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74745"/>
            <a:ext cx="1063997" cy="5232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7481D0-3BCC-EBEE-ADAE-BDDB77AE7DD6}"/>
              </a:ext>
            </a:extLst>
          </p:cNvPr>
          <p:cNvSpPr txBox="1"/>
          <p:nvPr/>
        </p:nvSpPr>
        <p:spPr>
          <a:xfrm>
            <a:off x="2721033" y="574745"/>
            <a:ext cx="4881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ФГБУ «НМИЦ ХИРУРГИИ ИМЕНИ А.В. ВИШНЕВСКОГО» МИНЗДРАВА РОССИИ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45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4BC1E-40B6-05D6-3F5A-2BCEE5880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800" b="0">
                <a:solidFill>
                  <a:schemeClr val="accent3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5F4A41-9B9A-6E5E-4A90-C5BCF7EBF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3B3396-8E85-F2A2-476A-B9A99B4D0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44DD4-CC75-464B-9D80-26AD9495D361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0D70B4-F5E5-12E3-1F2B-DACB782F8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B4DB69-01D0-3AEC-A692-ABFCBE66F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15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D9CC8F-8AD1-41D6-79E1-C40A7CF68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F60777-84B8-A7F6-7140-59A449A1C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11B288-0ADF-3B08-F726-EE2FD56D4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A2D3F-AD8A-47D4-B9B7-5B3B234672C9}" type="datetime1">
              <a:rPr lang="ru-RU" smtClean="0"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17F4BF-86C6-74AA-FEC2-40BA5E65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0895D2-F949-C549-C93B-21446ED40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066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7988F-A530-BEB8-4271-93251A5A0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B2EB94-3994-43B6-490E-1FF641CAAD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1A830A-80F0-D8A5-2567-C1BC461FA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006411-F755-BA03-6995-C5F452AB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BB997-C370-44A8-B4F6-0FA15E16E409}" type="datetime1">
              <a:rPr lang="ru-RU" smtClean="0"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DD53D4-F139-442D-34E7-2BC6EC76C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78BC2F-9880-FFE1-84F8-E75849063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133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A3720-DF83-D958-178D-CF2B0741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92FCED-0D1A-B397-8D4C-491108ED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F0B7-7BE8-4B4D-B149-38DB4AE6F4B6}" type="datetime1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236A4C-99E7-02C5-6D1E-EA046891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07B064-7C6F-E596-D417-61290961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DBE61A37-1D87-A428-E195-818C7D8A2D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871796"/>
            <a:ext cx="6164263" cy="4013200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B5BDECA-696C-6B29-16AD-48B4E9B67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78688" y="1871795"/>
            <a:ext cx="4075112" cy="4013203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  <a:lvl2pPr>
              <a:buFont typeface="Arial" panose="020B0604020202020204" pitchFamily="34" charset="0"/>
              <a:buChar char="•"/>
              <a:defRPr/>
            </a:lvl2pPr>
            <a:lvl3pPr>
              <a:buFont typeface="Arial" panose="020B0604020202020204" pitchFamily="34" charset="0"/>
              <a:buChar char="•"/>
              <a:defRPr/>
            </a:lvl3pPr>
            <a:lvl4pPr>
              <a:buFont typeface="Arial" panose="020B0604020202020204" pitchFamily="34" charset="0"/>
              <a:buChar char="•"/>
              <a:defRPr/>
            </a:lvl4pPr>
            <a:lvl5pP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6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rtArt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A3720-DF83-D958-178D-CF2B0741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92FCED-0D1A-B397-8D4C-491108ED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397F-66D3-4DEB-B949-ADC7EC05ADB4}" type="datetime1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236A4C-99E7-02C5-6D1E-EA046891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07B064-7C6F-E596-D417-61290961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B5BDECA-696C-6B29-16AD-48B4E9B67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78688" y="1871795"/>
            <a:ext cx="4075112" cy="4013203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  <a:lvl2pPr>
              <a:buFont typeface="Arial" panose="020B0604020202020204" pitchFamily="34" charset="0"/>
              <a:buChar char="•"/>
              <a:defRPr/>
            </a:lvl2pPr>
            <a:lvl3pPr>
              <a:buFont typeface="Arial" panose="020B0604020202020204" pitchFamily="34" charset="0"/>
              <a:buChar char="•"/>
              <a:defRPr/>
            </a:lvl3pPr>
            <a:lvl4pPr>
              <a:buFont typeface="Arial" panose="020B0604020202020204" pitchFamily="34" charset="0"/>
              <a:buChar char="•"/>
              <a:defRPr/>
            </a:lvl4pPr>
            <a:lvl5pP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Рисунок SmartArt 10">
            <a:extLst>
              <a:ext uri="{FF2B5EF4-FFF2-40B4-BE49-F238E27FC236}">
                <a16:creationId xmlns:a16="http://schemas.microsoft.com/office/drawing/2014/main" id="{285D0F07-AFF1-5B7E-1C2D-C4A13528CFCD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1871792"/>
            <a:ext cx="6176963" cy="4013203"/>
          </a:xfrm>
        </p:spPr>
        <p:txBody>
          <a:bodyPr/>
          <a:lstStyle/>
          <a:p>
            <a:r>
              <a:rPr lang="ru-RU"/>
              <a:t>Вставка рисунка SmartArt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1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FE9679-613C-FA48-ABF4-EF61D651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59D8C-EF66-4B15-BC0A-895EF103C768}" type="datetime1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27E82B3-7C36-903D-862F-4B580CC4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8944B1-4839-FCFA-D5E7-E5B77985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491E45E8-A7ED-108A-B317-3591950BC2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858698"/>
            <a:ext cx="3240000" cy="2160000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2054DD2-806A-0751-E2F0-4AEB48B0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3002"/>
            <a:ext cx="10515600" cy="7256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Текст 12">
            <a:extLst>
              <a:ext uri="{FF2B5EF4-FFF2-40B4-BE49-F238E27FC236}">
                <a16:creationId xmlns:a16="http://schemas.microsoft.com/office/drawing/2014/main" id="{FB23038E-4A71-8A51-C46A-B2FF7C7C56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200" y="4186373"/>
            <a:ext cx="3240000" cy="1698625"/>
          </a:xfrm>
        </p:spPr>
        <p:txBody>
          <a:bodyPr/>
          <a:lstStyle>
            <a:lvl1pPr>
              <a:buFontTx/>
              <a:buNone/>
              <a:defRPr lang="ru-RU" dirty="0"/>
            </a:lvl1pPr>
            <a:lvl2pPr>
              <a:buFont typeface="Arial" panose="020B0604020202020204" pitchFamily="34" charset="0"/>
              <a:buNone/>
              <a:defRPr lang="ru-RU" dirty="0"/>
            </a:lvl2pPr>
            <a:lvl3pPr>
              <a:buFont typeface="Arial" panose="020B0604020202020204" pitchFamily="34" charset="0"/>
              <a:buNone/>
              <a:defRPr lang="ru-RU" dirty="0"/>
            </a:lvl3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8" name="Рисунок 5">
            <a:extLst>
              <a:ext uri="{FF2B5EF4-FFF2-40B4-BE49-F238E27FC236}">
                <a16:creationId xmlns:a16="http://schemas.microsoft.com/office/drawing/2014/main" id="{B6062A9C-C53B-06EF-5B09-AF6E530069B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113800" y="1858698"/>
            <a:ext cx="3240000" cy="2160000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9" name="Рисунок 5">
            <a:extLst>
              <a:ext uri="{FF2B5EF4-FFF2-40B4-BE49-F238E27FC236}">
                <a16:creationId xmlns:a16="http://schemas.microsoft.com/office/drawing/2014/main" id="{1134B6B5-1BF8-278E-359B-EFAD99AB4F9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495800" y="1858698"/>
            <a:ext cx="3240000" cy="2160000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1" name="Текст 12">
            <a:extLst>
              <a:ext uri="{FF2B5EF4-FFF2-40B4-BE49-F238E27FC236}">
                <a16:creationId xmlns:a16="http://schemas.microsoft.com/office/drawing/2014/main" id="{E3AB7A5F-716D-77B2-B5C2-3CFE8E7062A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495800" y="4186146"/>
            <a:ext cx="3240000" cy="1698625"/>
          </a:xfrm>
        </p:spPr>
        <p:txBody>
          <a:bodyPr/>
          <a:lstStyle>
            <a:lvl1pPr>
              <a:buFontTx/>
              <a:buNone/>
              <a:defRPr lang="ru-RU" dirty="0"/>
            </a:lvl1pPr>
            <a:lvl2pPr>
              <a:buNone/>
              <a:defRPr/>
            </a:lvl2pPr>
            <a:lvl3pPr>
              <a:buNone/>
              <a:defRPr/>
            </a:lvl3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12">
            <a:extLst>
              <a:ext uri="{FF2B5EF4-FFF2-40B4-BE49-F238E27FC236}">
                <a16:creationId xmlns:a16="http://schemas.microsoft.com/office/drawing/2014/main" id="{5F07F008-9737-BA99-3D29-E5D2451733B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15185" y="4188219"/>
            <a:ext cx="3240000" cy="1698625"/>
          </a:xfrm>
        </p:spPr>
        <p:txBody>
          <a:bodyPr/>
          <a:lstStyle>
            <a:lvl1pPr>
              <a:buFontTx/>
              <a:buNone/>
              <a:defRPr lang="ru-RU" dirty="0"/>
            </a:lvl1pPr>
            <a:lvl2pPr>
              <a:buNone/>
              <a:defRPr/>
            </a:lvl2pPr>
            <a:lvl3pPr>
              <a:buNone/>
              <a:defRPr/>
            </a:lvl3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255034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Много изображе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FE9679-613C-FA48-ABF4-EF61D651B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5980A-862F-4FBD-94D3-868374003C22}" type="datetime1">
              <a:rPr lang="ru-RU" smtClean="0"/>
              <a:t>24.08.2026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27E82B3-7C36-903D-862F-4B580CC44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8944B1-4839-FCFA-D5E7-E5B77985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491E45E8-A7ED-108A-B317-3591950BC2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2" y="1862672"/>
            <a:ext cx="2986145" cy="1714263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2054DD2-806A-0751-E2F0-4AEB48B0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3002"/>
            <a:ext cx="10515600" cy="7256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D6FBA780-CDF6-721A-61DB-588817E60C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8201" y="3604935"/>
            <a:ext cx="2986145" cy="325438"/>
          </a:xfrm>
        </p:spPr>
        <p:txBody>
          <a:bodyPr/>
          <a:lstStyle>
            <a:lvl1pPr algn="ctr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Рисунок 5">
            <a:extLst>
              <a:ext uri="{FF2B5EF4-FFF2-40B4-BE49-F238E27FC236}">
                <a16:creationId xmlns:a16="http://schemas.microsoft.com/office/drawing/2014/main" id="{D230F22A-0F26-A468-71AC-083ACB75AA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38201" y="4096075"/>
            <a:ext cx="2986145" cy="1714263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7" name="Текст 11">
            <a:extLst>
              <a:ext uri="{FF2B5EF4-FFF2-40B4-BE49-F238E27FC236}">
                <a16:creationId xmlns:a16="http://schemas.microsoft.com/office/drawing/2014/main" id="{32979D17-CEE8-B7EB-1256-56C47E5FB1D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200" y="5838338"/>
            <a:ext cx="2986145" cy="325438"/>
          </a:xfrm>
        </p:spPr>
        <p:txBody>
          <a:bodyPr/>
          <a:lstStyle>
            <a:lvl1pPr algn="ctr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Рисунок 5">
            <a:extLst>
              <a:ext uri="{FF2B5EF4-FFF2-40B4-BE49-F238E27FC236}">
                <a16:creationId xmlns:a16="http://schemas.microsoft.com/office/drawing/2014/main" id="{A1977573-F6F9-2A4C-F7DE-ADAB72C781F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602928" y="1862672"/>
            <a:ext cx="2986145" cy="1714263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3" name="Текст 11">
            <a:extLst>
              <a:ext uri="{FF2B5EF4-FFF2-40B4-BE49-F238E27FC236}">
                <a16:creationId xmlns:a16="http://schemas.microsoft.com/office/drawing/2014/main" id="{DA670995-F2AC-7B20-1EBF-085E2ED8107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02927" y="3604935"/>
            <a:ext cx="2986145" cy="325438"/>
          </a:xfrm>
        </p:spPr>
        <p:txBody>
          <a:bodyPr/>
          <a:lstStyle>
            <a:lvl1pPr algn="ctr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Рисунок 5">
            <a:extLst>
              <a:ext uri="{FF2B5EF4-FFF2-40B4-BE49-F238E27FC236}">
                <a16:creationId xmlns:a16="http://schemas.microsoft.com/office/drawing/2014/main" id="{A64816EA-47ED-AD43-E3F9-23A273AE416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602927" y="4096075"/>
            <a:ext cx="2986145" cy="1714263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5" name="Текст 11">
            <a:extLst>
              <a:ext uri="{FF2B5EF4-FFF2-40B4-BE49-F238E27FC236}">
                <a16:creationId xmlns:a16="http://schemas.microsoft.com/office/drawing/2014/main" id="{31FDE793-0BD5-AD47-924D-54BA45E4814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02926" y="5838338"/>
            <a:ext cx="2986145" cy="325438"/>
          </a:xfrm>
        </p:spPr>
        <p:txBody>
          <a:bodyPr/>
          <a:lstStyle>
            <a:lvl1pPr algn="ctr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Рисунок 5">
            <a:extLst>
              <a:ext uri="{FF2B5EF4-FFF2-40B4-BE49-F238E27FC236}">
                <a16:creationId xmlns:a16="http://schemas.microsoft.com/office/drawing/2014/main" id="{7C35194A-8260-A31B-A11B-4EEF6C2173B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367657" y="1862672"/>
            <a:ext cx="2986145" cy="1714263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7" name="Текст 11">
            <a:extLst>
              <a:ext uri="{FF2B5EF4-FFF2-40B4-BE49-F238E27FC236}">
                <a16:creationId xmlns:a16="http://schemas.microsoft.com/office/drawing/2014/main" id="{B154EFE2-5C4A-CBC3-48EF-07715682B0F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67656" y="3604935"/>
            <a:ext cx="2986145" cy="325438"/>
          </a:xfrm>
        </p:spPr>
        <p:txBody>
          <a:bodyPr/>
          <a:lstStyle>
            <a:lvl1pPr algn="ctr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8" name="Рисунок 5">
            <a:extLst>
              <a:ext uri="{FF2B5EF4-FFF2-40B4-BE49-F238E27FC236}">
                <a16:creationId xmlns:a16="http://schemas.microsoft.com/office/drawing/2014/main" id="{AA39808E-5DED-7F20-2AD6-2F5A8C87611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67656" y="4096075"/>
            <a:ext cx="2986145" cy="1714263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9" name="Текст 11">
            <a:extLst>
              <a:ext uri="{FF2B5EF4-FFF2-40B4-BE49-F238E27FC236}">
                <a16:creationId xmlns:a16="http://schemas.microsoft.com/office/drawing/2014/main" id="{62BB2DEF-5F7D-57BB-A488-29B8D491AC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367655" y="5838338"/>
            <a:ext cx="2986145" cy="325438"/>
          </a:xfrm>
        </p:spPr>
        <p:txBody>
          <a:bodyPr/>
          <a:lstStyle>
            <a:lvl1pPr algn="ctr">
              <a:buNone/>
              <a:defRPr sz="12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6602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58EC93-A71E-1BFF-21BC-562C4C375D52}"/>
              </a:ext>
            </a:extLst>
          </p:cNvPr>
          <p:cNvSpPr/>
          <p:nvPr/>
        </p:nvSpPr>
        <p:spPr>
          <a:xfrm>
            <a:off x="5018462" y="1990293"/>
            <a:ext cx="5946370" cy="35958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75A26-318D-80B6-C3A8-132ACD59A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9A12D4-17BC-8B87-59A2-611AA2FBD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EFB76-202F-48C2-BD85-726DA6A1840A}" type="datetime1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2A3B11-1523-2FCB-07DB-394A404DB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A6F100-258D-218F-DA6F-7661FB35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55B66A08-D3CA-CD9F-4A73-A263E4B962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199" y="1990293"/>
            <a:ext cx="3085407" cy="3595860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24E4C81-2316-D769-B7AC-5318FF3AB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87590" y="2529000"/>
            <a:ext cx="5400000" cy="1800000"/>
          </a:xfrm>
        </p:spPr>
        <p:txBody>
          <a:bodyPr anchor="ctr">
            <a:normAutofit/>
          </a:bodyPr>
          <a:lstStyle>
            <a:lvl1pPr algn="l">
              <a:buFont typeface="Arial" panose="020B0604020202020204" pitchFamily="34" charset="0"/>
              <a:buNone/>
              <a:defRPr lang="ru-RU" sz="1600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3FB758EA-8E8A-1CA2-1C4D-A782360758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87590" y="4609976"/>
            <a:ext cx="5400000" cy="371302"/>
          </a:xfrm>
        </p:spPr>
        <p:txBody>
          <a:bodyPr anchor="ctr">
            <a:normAutofit/>
          </a:bodyPr>
          <a:lstStyle>
            <a:lvl1pPr>
              <a:buNone/>
              <a:defRPr lang="ru-RU" dirty="0"/>
            </a:lvl1pPr>
            <a:lvl2pPr>
              <a:buNone/>
              <a:defRPr/>
            </a:lvl2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AAFCAB-4EDF-FF14-4D29-9DFB5AC0A00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03174" y="2310063"/>
            <a:ext cx="684416" cy="68441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653376C-D903-B0BA-20FE-D8317DDE5BE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0595704" y="3925560"/>
            <a:ext cx="684416" cy="68441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21ABBC9-3E90-2DAB-9BE3-4413DE998561}"/>
              </a:ext>
            </a:extLst>
          </p:cNvPr>
          <p:cNvSpPr/>
          <p:nvPr/>
        </p:nvSpPr>
        <p:spPr>
          <a:xfrm>
            <a:off x="5018462" y="1990293"/>
            <a:ext cx="5946370" cy="35958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5375155-8281-B736-D3BC-1A22B42E89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03174" y="2310063"/>
            <a:ext cx="684416" cy="68441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76253A-1494-9487-DFF6-7EC359D991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0595704" y="3925560"/>
            <a:ext cx="684416" cy="68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2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0E9EBC-A925-2D0C-2E00-35CE8ABD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A6CB80-0A96-9132-DD71-DDD107770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2FDE-801D-403E-B42B-ECB811443E3A}" type="datetime1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DBCED70-5F8F-D5C2-171B-A513BA766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887213-A46C-A177-2785-1A06D5D25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221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AC989805-04B6-C74F-6109-D90EB2A5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FD74-213B-4311-915D-50E1023FCBB0}" type="datetime1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F033F5D-8A94-2B05-662A-9F610CAC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F28CCF-4010-9AA1-CC40-CBFDF30B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517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martArt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EA3720-DF83-D958-178D-CF2B07413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92FCED-0D1A-B397-8D4C-491108ED8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5EF8D-23E1-4C00-AFFA-3EDF119C5E2F}" type="datetime1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236A4C-99E7-02C5-6D1E-EA046891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07B064-7C6F-E596-D417-612909610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B5BDECA-696C-6B29-16AD-48B4E9B67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78688" y="1871795"/>
            <a:ext cx="4075112" cy="4013203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  <a:lvl2pPr>
              <a:buFont typeface="Arial" panose="020B0604020202020204" pitchFamily="34" charset="0"/>
              <a:buChar char="•"/>
              <a:defRPr/>
            </a:lvl2pPr>
            <a:lvl3pPr>
              <a:buFont typeface="Arial" panose="020B0604020202020204" pitchFamily="34" charset="0"/>
              <a:buChar char="•"/>
              <a:defRPr/>
            </a:lvl3pPr>
            <a:lvl4pPr>
              <a:buFont typeface="Arial" panose="020B0604020202020204" pitchFamily="34" charset="0"/>
              <a:buChar char="•"/>
              <a:defRPr/>
            </a:lvl4pPr>
            <a:lvl5pP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Рисунок SmartArt 10">
            <a:extLst>
              <a:ext uri="{FF2B5EF4-FFF2-40B4-BE49-F238E27FC236}">
                <a16:creationId xmlns:a16="http://schemas.microsoft.com/office/drawing/2014/main" id="{285D0F07-AFF1-5B7E-1C2D-C4A13528CFCD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838200" y="1871792"/>
            <a:ext cx="6176963" cy="4013203"/>
          </a:xfrm>
        </p:spPr>
        <p:txBody>
          <a:bodyPr/>
          <a:lstStyle/>
          <a:p>
            <a:r>
              <a:rPr lang="ru-RU"/>
              <a:t>Вставка рисунка SmartArt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06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58EC93-A71E-1BFF-21BC-562C4C375D52}"/>
              </a:ext>
            </a:extLst>
          </p:cNvPr>
          <p:cNvSpPr/>
          <p:nvPr/>
        </p:nvSpPr>
        <p:spPr>
          <a:xfrm>
            <a:off x="5018462" y="1990293"/>
            <a:ext cx="5946370" cy="35958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75A26-318D-80B6-C3A8-132ACD59A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9A12D4-17BC-8B87-59A2-611AA2FBD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4CC4-9038-408F-A4F9-69D450689D04}" type="datetime1">
              <a:rPr lang="ru-RU" smtClean="0"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2A3B11-1523-2FCB-07DB-394A404DB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A6F100-258D-218F-DA6F-7661FB35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4EA98-A7C6-4010-92EA-DD26D43AB4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55B66A08-D3CA-CD9F-4A73-A263E4B962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199" y="1990293"/>
            <a:ext cx="3085407" cy="3595860"/>
          </a:xfrm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24E4C81-2316-D769-B7AC-5318FF3AB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87590" y="2529000"/>
            <a:ext cx="5400000" cy="1800000"/>
          </a:xfrm>
        </p:spPr>
        <p:txBody>
          <a:bodyPr anchor="ctr">
            <a:normAutofit/>
          </a:bodyPr>
          <a:lstStyle>
            <a:lvl1pPr algn="l">
              <a:buFont typeface="Arial" panose="020B0604020202020204" pitchFamily="34" charset="0"/>
              <a:buNone/>
              <a:defRPr lang="ru-RU" sz="1600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3FB758EA-8E8A-1CA2-1C4D-A782360758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87590" y="4609976"/>
            <a:ext cx="5400000" cy="371302"/>
          </a:xfrm>
        </p:spPr>
        <p:txBody>
          <a:bodyPr anchor="ctr">
            <a:normAutofit/>
          </a:bodyPr>
          <a:lstStyle>
            <a:lvl1pPr>
              <a:buNone/>
              <a:defRPr lang="ru-RU" dirty="0"/>
            </a:lvl1pPr>
            <a:lvl2pPr>
              <a:buNone/>
              <a:defRPr/>
            </a:lvl2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AAFCAB-4EDF-FF14-4D29-9DFB5AC0A00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03174" y="2310063"/>
            <a:ext cx="684416" cy="68441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653376C-D903-B0BA-20FE-D8317DDE5BE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0595704" y="3925560"/>
            <a:ext cx="684416" cy="68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55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A10F8-3360-6695-986E-58E4FD297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9029"/>
            <a:ext cx="10515600" cy="725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7C2EC7-CC29-9A1C-1728-5F6277EC8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79599"/>
            <a:ext cx="10515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83BB7A-E309-3EF4-98BC-27B978DAA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C85C92-740F-4EAD-A8C1-CB4085157412}" type="datetime1">
              <a:rPr lang="ru-RU" smtClean="0">
                <a:solidFill>
                  <a:srgbClr val="FFFFFF"/>
                </a:solidFill>
              </a:rPr>
              <a:t>24.08.2026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77DA71-5CC1-9830-D007-B3FE60349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36F198-A78F-7889-079A-DDD924A65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6E64BD-7800-43D4-B859-75B832544578}" type="slidenum">
              <a:rPr lang="en-US" smtClean="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0D72EA-A56D-E077-5523-1F57DF0C13C9}"/>
              </a:ext>
            </a:extLst>
          </p:cNvPr>
          <p:cNvSpPr txBox="1"/>
          <p:nvPr/>
        </p:nvSpPr>
        <p:spPr>
          <a:xfrm>
            <a:off x="1563334" y="392642"/>
            <a:ext cx="61718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ФГБУ «НМИЦ хирургии имени А.В. Вишневского» Минздрава России</a:t>
            </a:r>
            <a:endParaRPr lang="en-US" sz="1200" dirty="0">
              <a:solidFill>
                <a:schemeClr val="accent3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CAC5CC-0318-F63D-C65E-DBBAA909934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88" y="392642"/>
            <a:ext cx="563293" cy="27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6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3"/>
          </a:solidFill>
          <a:effectLst/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None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None/>
        <a:defRPr sz="1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None/>
        <a:defRPr sz="12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None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None/>
        <a:defRPr sz="11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D2A1E6BE-278B-DA08-BFF6-33BA48125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5092"/>
            <a:ext cx="9144000" cy="16342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Научная специальность: 3.1.9. «Хирургия»  </a:t>
            </a:r>
          </a:p>
          <a:p>
            <a:pPr>
              <a:lnSpc>
                <a:spcPct val="100000"/>
              </a:lnSpc>
            </a:pPr>
            <a:r>
              <a:rPr lang="ru-RU" dirty="0">
                <a:cs typeface="Times New Roman" pitchFamily="18" charset="0"/>
              </a:rPr>
              <a:t>Соискатель: аспирант </a:t>
            </a:r>
            <a:r>
              <a:rPr lang="en-US" dirty="0">
                <a:solidFill>
                  <a:schemeClr val="accent2"/>
                </a:solidFill>
                <a:cs typeface="Times New Roman" pitchFamily="18" charset="0"/>
              </a:rPr>
              <a:t>[</a:t>
            </a:r>
            <a:r>
              <a:rPr lang="ru-RU" dirty="0">
                <a:solidFill>
                  <a:schemeClr val="accent2"/>
                </a:solidFill>
                <a:cs typeface="Times New Roman" pitchFamily="18" charset="0"/>
              </a:rPr>
              <a:t>ФИО</a:t>
            </a:r>
            <a:r>
              <a:rPr lang="en-US" dirty="0">
                <a:solidFill>
                  <a:schemeClr val="accent2"/>
                </a:solidFill>
                <a:cs typeface="Times New Roman" pitchFamily="18" charset="0"/>
              </a:rPr>
              <a:t>]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ru-RU" i="1" dirty="0">
                <a:cs typeface="Times New Roman" pitchFamily="18" charset="0"/>
              </a:rPr>
              <a:t>/</a:t>
            </a:r>
            <a:r>
              <a:rPr lang="ru-RU" dirty="0"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accent2"/>
                </a:solidFill>
                <a:cs typeface="Times New Roman" pitchFamily="18" charset="0"/>
              </a:rPr>
              <a:t>[</a:t>
            </a:r>
            <a:r>
              <a:rPr lang="ru-RU" dirty="0">
                <a:solidFill>
                  <a:schemeClr val="accent2"/>
                </a:solidFill>
                <a:cs typeface="Times New Roman" pitchFamily="18" charset="0"/>
              </a:rPr>
              <a:t>должность и ФИО</a:t>
            </a:r>
            <a:r>
              <a:rPr lang="en-US" dirty="0">
                <a:solidFill>
                  <a:schemeClr val="accent2"/>
                </a:solidFill>
                <a:cs typeface="Times New Roman" pitchFamily="18" charset="0"/>
              </a:rPr>
              <a:t>]</a:t>
            </a:r>
            <a:endParaRPr lang="ru-RU" dirty="0">
              <a:solidFill>
                <a:schemeClr val="accent2"/>
              </a:solidFill>
              <a:cs typeface="Times New Roman" pitchFamily="18" charset="0"/>
            </a:endParaRPr>
          </a:p>
          <a:p>
            <a:pPr>
              <a:lnSpc>
                <a:spcPct val="100000"/>
              </a:lnSpc>
            </a:pPr>
            <a:r>
              <a:rPr lang="ru-RU" dirty="0">
                <a:cs typeface="Times New Roman" pitchFamily="18" charset="0"/>
              </a:rPr>
              <a:t>Научный руководитель: д.м.н., </a:t>
            </a:r>
            <a:r>
              <a:rPr lang="en-US" dirty="0">
                <a:solidFill>
                  <a:schemeClr val="accent2"/>
                </a:solidFill>
                <a:cs typeface="Times New Roman" pitchFamily="18" charset="0"/>
              </a:rPr>
              <a:t>[</a:t>
            </a:r>
            <a:r>
              <a:rPr lang="ru-RU" dirty="0">
                <a:solidFill>
                  <a:schemeClr val="accent2"/>
                </a:solidFill>
                <a:cs typeface="Times New Roman" pitchFamily="18" charset="0"/>
              </a:rPr>
              <a:t>должность и ФИО</a:t>
            </a:r>
            <a:r>
              <a:rPr lang="en-US" dirty="0">
                <a:solidFill>
                  <a:schemeClr val="accent2"/>
                </a:solidFill>
                <a:cs typeface="Times New Roman" pitchFamily="18" charset="0"/>
              </a:rPr>
              <a:t>]</a:t>
            </a:r>
            <a:endParaRPr lang="ru-RU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22313" y="4603304"/>
            <a:ext cx="2295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6813915-A0CE-4F81-7691-6F90A30435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диссертационного исследования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26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D8E7A28-61CB-AB23-9328-3BF4218CF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 исследования (пример)</a:t>
            </a:r>
            <a:endParaRPr lang="en-US" dirty="0"/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F9EC761F-4432-B95B-848B-D36A46682D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err="1"/>
              <a:t>Фибрилляция</a:t>
            </a:r>
            <a:r>
              <a:rPr lang="en-US" b="1" dirty="0"/>
              <a:t> </a:t>
            </a:r>
            <a:r>
              <a:rPr lang="en-US" b="1" dirty="0" err="1"/>
              <a:t>предсердий</a:t>
            </a:r>
            <a:r>
              <a:rPr lang="ru-RU" b="1" dirty="0"/>
              <a:t> (ФП)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наиболее</a:t>
            </a:r>
            <a:r>
              <a:rPr lang="en-US" dirty="0"/>
              <a:t> </a:t>
            </a:r>
            <a:r>
              <a:rPr lang="en-US" dirty="0" err="1"/>
              <a:t>частая</a:t>
            </a:r>
            <a:r>
              <a:rPr lang="en-US" dirty="0"/>
              <a:t> </a:t>
            </a:r>
            <a:r>
              <a:rPr lang="en-US" dirty="0" err="1"/>
              <a:t>наджелудочковая</a:t>
            </a:r>
            <a:r>
              <a:rPr lang="en-US" dirty="0"/>
              <a:t> </a:t>
            </a:r>
            <a:r>
              <a:rPr lang="en-US" dirty="0" err="1"/>
              <a:t>аритмия</a:t>
            </a:r>
            <a:r>
              <a:rPr lang="en-US" dirty="0"/>
              <a:t>, </a:t>
            </a:r>
            <a:r>
              <a:rPr lang="en-US" dirty="0" err="1"/>
              <a:t>характеризующаяся</a:t>
            </a:r>
            <a:r>
              <a:rPr lang="en-US" dirty="0"/>
              <a:t> </a:t>
            </a:r>
            <a:r>
              <a:rPr lang="en-US" dirty="0" err="1"/>
              <a:t>хаотичной</a:t>
            </a:r>
            <a:r>
              <a:rPr lang="en-US" dirty="0"/>
              <a:t> </a:t>
            </a:r>
            <a:r>
              <a:rPr lang="en-US" dirty="0" err="1"/>
              <a:t>предсердной</a:t>
            </a:r>
            <a:r>
              <a:rPr lang="en-US" dirty="0"/>
              <a:t> </a:t>
            </a:r>
            <a:r>
              <a:rPr lang="en-US" dirty="0" err="1"/>
              <a:t>активностью</a:t>
            </a:r>
            <a:r>
              <a:rPr lang="en-US" dirty="0"/>
              <a:t> с </a:t>
            </a:r>
            <a:r>
              <a:rPr lang="en-US" dirty="0" err="1"/>
              <a:t>последующим</a:t>
            </a:r>
            <a:r>
              <a:rPr lang="en-US" dirty="0"/>
              <a:t> </a:t>
            </a:r>
            <a:r>
              <a:rPr lang="en-US" dirty="0" err="1"/>
              <a:t>ухудшением</a:t>
            </a:r>
            <a:r>
              <a:rPr lang="en-US" dirty="0"/>
              <a:t> </a:t>
            </a:r>
            <a:r>
              <a:rPr lang="en-US" dirty="0" err="1"/>
              <a:t>механической</a:t>
            </a:r>
            <a:r>
              <a:rPr lang="en-US" dirty="0"/>
              <a:t> </a:t>
            </a:r>
            <a:r>
              <a:rPr lang="en-US" dirty="0" err="1"/>
              <a:t>функции</a:t>
            </a:r>
            <a:r>
              <a:rPr lang="en-US" dirty="0"/>
              <a:t> </a:t>
            </a:r>
            <a:r>
              <a:rPr lang="en-US" dirty="0" err="1"/>
              <a:t>предсердий</a:t>
            </a:r>
            <a:r>
              <a:rPr lang="en-US" dirty="0"/>
              <a:t>, </a:t>
            </a:r>
            <a:r>
              <a:rPr lang="en-US" dirty="0" err="1"/>
              <a:t>что</a:t>
            </a:r>
            <a:r>
              <a:rPr lang="en-US" dirty="0"/>
              <a:t> </a:t>
            </a:r>
            <a:r>
              <a:rPr lang="en-US" dirty="0" err="1"/>
              <a:t>приводит</a:t>
            </a:r>
            <a:r>
              <a:rPr lang="en-US" dirty="0"/>
              <a:t> к </a:t>
            </a:r>
            <a:r>
              <a:rPr lang="en-US" dirty="0" err="1"/>
              <a:t>нерегулярным</a:t>
            </a:r>
            <a:r>
              <a:rPr lang="en-US" dirty="0"/>
              <a:t> </a:t>
            </a:r>
            <a:r>
              <a:rPr lang="en-US" dirty="0" err="1"/>
              <a:t>сердечным</a:t>
            </a:r>
            <a:r>
              <a:rPr lang="en-US" dirty="0"/>
              <a:t> </a:t>
            </a:r>
            <a:r>
              <a:rPr lang="en-US" dirty="0" err="1"/>
              <a:t>сокращениям</a:t>
            </a:r>
            <a:r>
              <a:rPr lang="en-US" dirty="0"/>
              <a:t>.</a:t>
            </a:r>
            <a:endParaRPr lang="ru-RU" dirty="0"/>
          </a:p>
          <a:p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ФП часто</a:t>
            </a:r>
            <a:r>
              <a:rPr lang="en-US" dirty="0"/>
              <a:t> </a:t>
            </a:r>
            <a:r>
              <a:rPr lang="en-US" dirty="0" err="1"/>
              <a:t>сопутствует</a:t>
            </a:r>
            <a:r>
              <a:rPr lang="en-US" dirty="0"/>
              <a:t> </a:t>
            </a:r>
            <a:r>
              <a:rPr lang="en-US" dirty="0" err="1"/>
              <a:t>митральной</a:t>
            </a:r>
            <a:r>
              <a:rPr lang="en-US" dirty="0"/>
              <a:t> </a:t>
            </a:r>
            <a:r>
              <a:rPr lang="en-US" dirty="0" err="1"/>
              <a:t>патологии</a:t>
            </a:r>
            <a:r>
              <a:rPr lang="ru-RU" dirty="0"/>
              <a:t>  </a:t>
            </a:r>
            <a:r>
              <a:rPr lang="en-US" dirty="0"/>
              <a:t>(40-60%)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ФП а</a:t>
            </a:r>
            <a:r>
              <a:rPr lang="en-US" dirty="0" err="1"/>
              <a:t>ссоциирован</a:t>
            </a:r>
            <a:r>
              <a:rPr lang="ru-RU" dirty="0"/>
              <a:t>а</a:t>
            </a:r>
            <a:r>
              <a:rPr lang="en-US" dirty="0"/>
              <a:t> с </a:t>
            </a:r>
            <a:r>
              <a:rPr lang="en-US" dirty="0" err="1"/>
              <a:t>прогрессированием</a:t>
            </a:r>
            <a:r>
              <a:rPr lang="en-US" dirty="0"/>
              <a:t> </a:t>
            </a:r>
            <a:r>
              <a:rPr lang="en-US" dirty="0" err="1"/>
              <a:t>сердечной</a:t>
            </a:r>
            <a:r>
              <a:rPr lang="en-US" dirty="0"/>
              <a:t> </a:t>
            </a:r>
            <a:r>
              <a:rPr lang="en-US" dirty="0" err="1"/>
              <a:t>недостаточности</a:t>
            </a:r>
            <a:r>
              <a:rPr lang="en-US" dirty="0"/>
              <a:t>, </a:t>
            </a:r>
            <a:r>
              <a:rPr lang="en-US" dirty="0" err="1"/>
              <a:t>тромбоэмболических</a:t>
            </a:r>
            <a:r>
              <a:rPr lang="en-US" dirty="0"/>
              <a:t> </a:t>
            </a:r>
            <a:r>
              <a:rPr lang="en-US" dirty="0" err="1"/>
              <a:t>событий</a:t>
            </a:r>
            <a:r>
              <a:rPr lang="en-US" dirty="0"/>
              <a:t> и </a:t>
            </a:r>
            <a:r>
              <a:rPr lang="en-US" dirty="0" err="1"/>
              <a:t>снижением</a:t>
            </a:r>
            <a:r>
              <a:rPr lang="en-US" dirty="0"/>
              <a:t> </a:t>
            </a:r>
            <a:r>
              <a:rPr lang="en-US" dirty="0" err="1"/>
              <a:t>качества</a:t>
            </a:r>
            <a:r>
              <a:rPr lang="en-US" dirty="0"/>
              <a:t> </a:t>
            </a:r>
            <a:r>
              <a:rPr lang="en-US" dirty="0" err="1"/>
              <a:t>жизни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/>
              <a:t>Остается</a:t>
            </a:r>
            <a:r>
              <a:rPr lang="en-US" dirty="0"/>
              <a:t> </a:t>
            </a:r>
            <a:r>
              <a:rPr lang="en-US" dirty="0" err="1"/>
              <a:t>недостаточно</a:t>
            </a:r>
            <a:r>
              <a:rPr lang="en-US" dirty="0"/>
              <a:t> </a:t>
            </a:r>
            <a:r>
              <a:rPr lang="en-US" dirty="0" err="1"/>
              <a:t>изучен</a:t>
            </a:r>
            <a:r>
              <a:rPr lang="en-US" dirty="0"/>
              <a:t> </a:t>
            </a:r>
            <a:r>
              <a:rPr lang="en-US" dirty="0" err="1"/>
              <a:t>опрос</a:t>
            </a:r>
            <a:r>
              <a:rPr lang="en-US" dirty="0"/>
              <a:t> </a:t>
            </a:r>
            <a:r>
              <a:rPr lang="en-US" dirty="0" err="1"/>
              <a:t>обратного</a:t>
            </a:r>
            <a:r>
              <a:rPr lang="en-US" dirty="0"/>
              <a:t> </a:t>
            </a:r>
            <a:r>
              <a:rPr lang="en-US" dirty="0" err="1"/>
              <a:t>ремоделирования</a:t>
            </a:r>
            <a:r>
              <a:rPr lang="en-US" dirty="0"/>
              <a:t> </a:t>
            </a:r>
            <a:r>
              <a:rPr lang="en-US" dirty="0" err="1"/>
              <a:t>сердца</a:t>
            </a:r>
            <a:r>
              <a:rPr lang="en-US" dirty="0"/>
              <a:t> </a:t>
            </a:r>
            <a:r>
              <a:rPr lang="en-US" dirty="0" err="1"/>
              <a:t>после</a:t>
            </a:r>
            <a:r>
              <a:rPr lang="en-US" dirty="0"/>
              <a:t> </a:t>
            </a:r>
            <a:r>
              <a:rPr lang="en-US" dirty="0" err="1"/>
              <a:t>реконструктивных</a:t>
            </a:r>
            <a:r>
              <a:rPr lang="en-US" dirty="0"/>
              <a:t> </a:t>
            </a:r>
            <a:r>
              <a:rPr lang="en-US" dirty="0" err="1"/>
              <a:t>вмешательств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МК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0B3EE7B-54B5-68CD-A377-4F78BDA117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328096"/>
            <a:ext cx="5181600" cy="3346395"/>
          </a:xfrm>
          <a:prstGeom prst="rect">
            <a:avLst/>
          </a:prstGeom>
        </p:spPr>
      </p:pic>
      <p:sp>
        <p:nvSpPr>
          <p:cNvPr id="7" name="Дата 6">
            <a:extLst>
              <a:ext uri="{FF2B5EF4-FFF2-40B4-BE49-F238E27FC236}">
                <a16:creationId xmlns:a16="http://schemas.microsoft.com/office/drawing/2014/main" id="{D7776E0E-5796-504E-46BF-3A7A34F61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754F-82C9-44DF-A604-2E90A61874FC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340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96DE2-6FB2-B6A4-6977-7281E2241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4951B0B-EC2F-AFFD-30EC-247E0E840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и задачи исследования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6B195C-C3D5-BD12-9180-50CA7C1F4C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-</a:t>
            </a:r>
            <a:endParaRPr lang="en-US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AFF6EB-08AE-8C7D-2EE0-88AAC0D041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ЗАДАЧИ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-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-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-</a:t>
            </a:r>
            <a:endParaRPr lang="en-US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FBF3D5BE-F724-2835-5F01-70F60C47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84E4C-63AE-436E-BADF-198B9822A70C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889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CD092-0C2B-F281-AC17-16B7EB431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74EED19-56C9-0845-294A-42001626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Гипотеза</a:t>
            </a:r>
            <a:endParaRPr lang="en-US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533356F-A49F-726B-1D47-05FE8B28B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13B7213D-54DC-7FCB-6B13-E8B87FEB3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FDF7C-C731-4C0E-8594-0786B060C394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447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5E631-C7FF-09F0-6064-A241D88DA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9C011B-AFDE-1571-874A-A5B8BE637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Научная новизна</a:t>
            </a:r>
            <a:endParaRPr lang="en-US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272FBC8-4D2B-69D4-A340-B7CFEE0EB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9FD11715-789F-77ED-14C8-5F90B6A6C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38C5-B24B-4E4E-A987-B239C8CD9F43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181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77D77-4D61-4802-9230-C670B77D7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16A40AF-F655-C140-FBA5-01EB8F18F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Материалы и методы (пример)</a:t>
            </a:r>
            <a:endParaRPr lang="en-US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1ACDC791-1BA4-E399-C312-E80A9C5FD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1800" dirty="0"/>
              <a:t>Исследование будет проведено на клинической базе ФГБУ «НМИЦ хирургии им. А.В. Вишневского» Минздрава России.</a:t>
            </a:r>
          </a:p>
          <a:p>
            <a:pPr algn="just">
              <a:lnSpc>
                <a:spcPct val="100000"/>
              </a:lnSpc>
            </a:pPr>
            <a:r>
              <a:rPr lang="ru-RU" sz="1800" dirty="0"/>
              <a:t>Объектами исследования являются пациенты с </a:t>
            </a:r>
            <a:r>
              <a:rPr lang="en-US" sz="1800" dirty="0"/>
              <a:t>[</a:t>
            </a:r>
            <a:r>
              <a:rPr lang="ru-RU" sz="1800" dirty="0"/>
              <a:t>ДИАГНОЗ/ГРУППА ЗАБОЛЕВАНИЙ</a:t>
            </a:r>
            <a:r>
              <a:rPr lang="en-US" sz="1800" dirty="0"/>
              <a:t>].</a:t>
            </a:r>
            <a:endParaRPr lang="ru-RU" sz="1800" dirty="0"/>
          </a:p>
          <a:p>
            <a:pPr algn="just">
              <a:lnSpc>
                <a:spcPct val="100000"/>
              </a:lnSpc>
            </a:pPr>
            <a:r>
              <a:rPr lang="ru-RU" sz="1800" dirty="0"/>
              <a:t>В ретроспективный анализ включено n=100 пациентов.</a:t>
            </a:r>
          </a:p>
          <a:p>
            <a:pPr algn="just">
              <a:lnSpc>
                <a:spcPct val="100000"/>
              </a:lnSpc>
            </a:pPr>
            <a:r>
              <a:rPr lang="ru-RU" sz="1800" dirty="0"/>
              <a:t>В проспективной части планируется </a:t>
            </a:r>
            <a:r>
              <a:rPr lang="en-US" sz="1800" dirty="0"/>
              <a:t>n=</a:t>
            </a:r>
            <a:r>
              <a:rPr lang="ru-RU" sz="1800" dirty="0"/>
              <a:t>50 пациентов.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BF6E8651-D8CB-B29C-5BD9-1D0A349E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97F01-F18C-4C3B-BA2F-59BFA8EDAD43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388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3B3DE-EA28-A332-25F1-4938E0DD2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Дизайн исследования (пример)</a:t>
            </a: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978266-3EFC-3C83-32D0-D1B6EE474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6160" y="1844824"/>
            <a:ext cx="5848316" cy="476228"/>
          </a:xfrm>
          <a:prstGeom prst="rect">
            <a:avLst/>
          </a:prstGeom>
          <a:solidFill>
            <a:schemeClr val="accent3">
              <a:alpha val="1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ffectLst/>
                <a:ea typeface="Times New Roman"/>
              </a:rPr>
              <a:t>Общая группа пациентов </a:t>
            </a:r>
          </a:p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a typeface="Times New Roman"/>
              </a:rPr>
              <a:t>Пластика МК </a:t>
            </a:r>
            <a:r>
              <a:rPr lang="ru-RU" sz="1200" b="1" dirty="0">
                <a:solidFill>
                  <a:srgbClr val="000000"/>
                </a:solidFill>
                <a:effectLst/>
                <a:ea typeface="Times New Roman"/>
              </a:rPr>
              <a:t>+ Лабиринт </a:t>
            </a:r>
            <a:r>
              <a:rPr lang="en-US" sz="1200" b="1" dirty="0">
                <a:solidFill>
                  <a:srgbClr val="000000"/>
                </a:solidFill>
                <a:effectLst/>
                <a:ea typeface="Times New Roman"/>
              </a:rPr>
              <a:t>IV</a:t>
            </a:r>
            <a:r>
              <a:rPr lang="ru-RU" sz="1200" b="1" dirty="0">
                <a:solidFill>
                  <a:srgbClr val="000000"/>
                </a:solidFill>
                <a:effectLst/>
                <a:ea typeface="Times New Roman"/>
              </a:rPr>
              <a:t> (</a:t>
            </a:r>
            <a:r>
              <a:rPr lang="en-US" sz="1200" b="1" dirty="0">
                <a:solidFill>
                  <a:srgbClr val="000000"/>
                </a:solidFill>
                <a:effectLst/>
                <a:ea typeface="Times New Roman"/>
              </a:rPr>
              <a:t>n</a:t>
            </a:r>
            <a:r>
              <a:rPr lang="ru-RU" sz="1200" b="1" dirty="0">
                <a:solidFill>
                  <a:srgbClr val="000000"/>
                </a:solidFill>
                <a:effectLst/>
                <a:ea typeface="Times New Roman"/>
              </a:rPr>
              <a:t>=146).</a:t>
            </a:r>
          </a:p>
          <a:p>
            <a:pPr algn="ctr">
              <a:spcAft>
                <a:spcPts val="0"/>
              </a:spcAft>
            </a:pPr>
            <a:endParaRPr lang="ru-RU" sz="1200" b="1" dirty="0">
              <a:solidFill>
                <a:srgbClr val="000000"/>
              </a:solidFill>
              <a:effectLst/>
              <a:ea typeface="Times New Roman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CFB423-AA58-C72F-AEF2-B70A6582A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5590" y="1844822"/>
            <a:ext cx="720000" cy="1506471"/>
          </a:xfrm>
          <a:prstGeom prst="rect">
            <a:avLst/>
          </a:prstGeom>
          <a:solidFill>
            <a:schemeClr val="accent3">
              <a:alpha val="1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rot="0" vert="vert270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050" b="1" dirty="0">
                <a:solidFill>
                  <a:srgbClr val="000000"/>
                </a:solidFill>
                <a:effectLst/>
                <a:ea typeface="Times New Roman"/>
              </a:rPr>
              <a:t>ДООПЕРАЦИОННЫЙ ЭТАП</a:t>
            </a:r>
            <a:endParaRPr lang="ru-RU" sz="1050" dirty="0">
              <a:solidFill>
                <a:srgbClr val="000000"/>
              </a:solidFill>
              <a:effectLst/>
              <a:ea typeface="Times New Roman"/>
            </a:endParaRP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1A0B1EFA-6FC2-D81B-B60E-A0A0D0238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982" y="2631293"/>
            <a:ext cx="2685356" cy="720000"/>
          </a:xfrm>
          <a:prstGeom prst="rect">
            <a:avLst/>
          </a:prstGeom>
          <a:solidFill>
            <a:schemeClr val="accent3">
              <a:alpha val="1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ffectLst/>
                <a:ea typeface="Times New Roman"/>
              </a:rPr>
              <a:t>Пациенты</a:t>
            </a:r>
            <a:r>
              <a:rPr lang="ru-RU" sz="1200" b="1" dirty="0">
                <a:solidFill>
                  <a:srgbClr val="000000"/>
                </a:solidFill>
                <a:ea typeface="Times New Roman"/>
              </a:rPr>
              <a:t> с</a:t>
            </a:r>
            <a:r>
              <a:rPr lang="en-US" sz="1200" b="1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1200" b="1" dirty="0">
                <a:solidFill>
                  <a:srgbClr val="000000"/>
                </a:solidFill>
                <a:ea typeface="Times New Roman"/>
              </a:rPr>
              <a:t>сохраненным синусовым ритмом</a:t>
            </a:r>
            <a:endParaRPr lang="ru-RU" sz="1200" dirty="0">
              <a:solidFill>
                <a:srgbClr val="000000"/>
              </a:solidFill>
              <a:effectLst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effectLst/>
                <a:ea typeface="Times New Roman"/>
              </a:rPr>
              <a:t>n</a:t>
            </a:r>
            <a:r>
              <a:rPr lang="ru-RU" sz="1200" b="1" dirty="0">
                <a:solidFill>
                  <a:srgbClr val="000000"/>
                </a:solidFill>
                <a:effectLst/>
                <a:ea typeface="Times New Roman"/>
              </a:rPr>
              <a:t>= 116</a:t>
            </a:r>
            <a:endParaRPr lang="ru-RU" sz="1200" dirty="0">
              <a:solidFill>
                <a:srgbClr val="000000"/>
              </a:solidFill>
              <a:effectLst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effectLst/>
                <a:ea typeface="Times New Roman"/>
              </a:rPr>
              <a:t>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496D6-E400-420D-6C3D-2700FE665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8696" y="2631293"/>
            <a:ext cx="2685355" cy="720000"/>
          </a:xfrm>
          <a:prstGeom prst="rect">
            <a:avLst/>
          </a:prstGeom>
          <a:solidFill>
            <a:schemeClr val="accent3">
              <a:alpha val="1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a typeface="Times New Roman"/>
              </a:rPr>
              <a:t>Пациенты с рецидивом фибрилляции предсердий</a:t>
            </a:r>
            <a:endParaRPr lang="ru-RU" sz="1200" b="1" dirty="0">
              <a:solidFill>
                <a:srgbClr val="000000"/>
              </a:solidFill>
              <a:effectLst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en-US" sz="1200" b="1" dirty="0">
                <a:solidFill>
                  <a:srgbClr val="000000"/>
                </a:solidFill>
                <a:ea typeface="Times New Roman"/>
              </a:rPr>
              <a:t>n=</a:t>
            </a:r>
            <a:r>
              <a:rPr lang="ru-RU" sz="1200" b="1" dirty="0">
                <a:solidFill>
                  <a:srgbClr val="000000"/>
                </a:solidFill>
                <a:ea typeface="Times New Roman"/>
              </a:rPr>
              <a:t>30</a:t>
            </a:r>
            <a:endParaRPr lang="ru-RU" sz="1200" b="1" dirty="0">
              <a:solidFill>
                <a:srgbClr val="000000"/>
              </a:solidFill>
              <a:effectLst/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effectLst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effectLst/>
                <a:ea typeface="Times New Roman"/>
              </a:rPr>
              <a:t> </a:t>
            </a:r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CF785404-E6FE-4C7F-FC16-C8001954B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982" y="3777181"/>
            <a:ext cx="5848316" cy="837454"/>
          </a:xfrm>
          <a:prstGeom prst="rect">
            <a:avLst/>
          </a:prstGeom>
          <a:solidFill>
            <a:schemeClr val="accent3">
              <a:alpha val="1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ffectLst/>
                <a:ea typeface="Times New Roman"/>
              </a:rPr>
              <a:t>ГОСПИТАЛЬНЫЙ ПЕРИОД</a:t>
            </a:r>
          </a:p>
          <a:p>
            <a:pPr algn="ctr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effectLst/>
                <a:ea typeface="Times New Roman"/>
              </a:rPr>
              <a:t>Исходы: рецидив ФП</a:t>
            </a:r>
            <a:r>
              <a:rPr lang="en-US" sz="1200" dirty="0">
                <a:solidFill>
                  <a:srgbClr val="000000"/>
                </a:solidFill>
                <a:effectLst/>
                <a:ea typeface="Times New Roman"/>
              </a:rPr>
              <a:t>/</a:t>
            </a:r>
            <a:r>
              <a:rPr lang="ru-RU" sz="1200" dirty="0">
                <a:solidFill>
                  <a:srgbClr val="000000"/>
                </a:solidFill>
                <a:effectLst/>
                <a:ea typeface="Times New Roman"/>
              </a:rPr>
              <a:t>ТП</a:t>
            </a:r>
            <a:r>
              <a:rPr lang="ru-RU" sz="1200" dirty="0">
                <a:solidFill>
                  <a:srgbClr val="000000"/>
                </a:solidFill>
                <a:ea typeface="Times New Roman"/>
              </a:rPr>
              <a:t>; СР при выписке; остаточная умеренная/тяжелая МР; имплантация постоянного ЭКС; </a:t>
            </a:r>
            <a:r>
              <a:rPr lang="ru-RU" sz="1200" dirty="0" err="1">
                <a:solidFill>
                  <a:srgbClr val="000000"/>
                </a:solidFill>
                <a:ea typeface="Times New Roman"/>
              </a:rPr>
              <a:t>периоперационные</a:t>
            </a:r>
            <a:r>
              <a:rPr lang="ru-RU" sz="1200" dirty="0">
                <a:solidFill>
                  <a:srgbClr val="000000"/>
                </a:solidFill>
                <a:ea typeface="Times New Roman"/>
              </a:rPr>
              <a:t> осложнения</a:t>
            </a:r>
            <a:endParaRPr lang="ru-RU" sz="1200" dirty="0">
              <a:solidFill>
                <a:srgbClr val="000000"/>
              </a:solidFill>
              <a:effectLst/>
              <a:ea typeface="Times New Roman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86AEB26B-95E1-A228-B3CB-15E3D950E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6160" y="5040523"/>
            <a:ext cx="5848317" cy="1260000"/>
          </a:xfrm>
          <a:prstGeom prst="rect">
            <a:avLst/>
          </a:prstGeom>
          <a:solidFill>
            <a:schemeClr val="accent3">
              <a:alpha val="1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0000"/>
                </a:solidFill>
                <a:ea typeface="Times New Roman"/>
              </a:rPr>
              <a:t>ОТДАЛЕННЫЙ ПЕРИОД (3,6,12,36 и 48 мес.)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ea typeface="Times New Roman"/>
              </a:rPr>
              <a:t>Исходы (</a:t>
            </a:r>
            <a:r>
              <a:rPr lang="ru-RU" sz="1200" dirty="0" err="1">
                <a:solidFill>
                  <a:srgbClr val="000000"/>
                </a:solidFill>
                <a:ea typeface="Times New Roman"/>
              </a:rPr>
              <a:t>Каплан</a:t>
            </a:r>
            <a:r>
              <a:rPr lang="ru-RU" sz="1200" dirty="0">
                <a:solidFill>
                  <a:srgbClr val="000000"/>
                </a:solidFill>
                <a:ea typeface="Times New Roman"/>
              </a:rPr>
              <a:t>-Майер): </a:t>
            </a:r>
            <a:r>
              <a:rPr lang="ru-RU" sz="1200" dirty="0" err="1">
                <a:solidFill>
                  <a:srgbClr val="000000"/>
                </a:solidFill>
                <a:ea typeface="Times New Roman"/>
              </a:rPr>
              <a:t>кумулятивная</a:t>
            </a:r>
            <a:r>
              <a:rPr lang="ru-RU" sz="1200" dirty="0">
                <a:solidFill>
                  <a:srgbClr val="000000"/>
                </a:solidFill>
                <a:ea typeface="Times New Roman"/>
              </a:rPr>
              <a:t> свобода от ФП</a:t>
            </a:r>
            <a:r>
              <a:rPr lang="en-US" sz="1200" dirty="0">
                <a:solidFill>
                  <a:srgbClr val="000000"/>
                </a:solidFill>
                <a:ea typeface="Times New Roman"/>
              </a:rPr>
              <a:t>/</a:t>
            </a:r>
            <a:r>
              <a:rPr lang="ru-RU" sz="1200" dirty="0">
                <a:solidFill>
                  <a:srgbClr val="000000"/>
                </a:solidFill>
                <a:ea typeface="Times New Roman"/>
              </a:rPr>
              <a:t>ТП; от умеренной/тяжёлой МР; от </a:t>
            </a:r>
            <a:r>
              <a:rPr lang="ru-RU" sz="1200" dirty="0" err="1">
                <a:solidFill>
                  <a:srgbClr val="000000"/>
                </a:solidFill>
                <a:ea typeface="Times New Roman"/>
              </a:rPr>
              <a:t>повторн</a:t>
            </a:r>
            <a:r>
              <a:rPr lang="ru-RU" sz="1200" dirty="0">
                <a:solidFill>
                  <a:srgbClr val="000000"/>
                </a:solidFill>
                <a:ea typeface="Times New Roman"/>
              </a:rPr>
              <a:t> вмешательств на МК, имплантация постоянного ЭКС; </a:t>
            </a:r>
            <a:r>
              <a:rPr lang="ru-RU" sz="1200" dirty="0" err="1">
                <a:solidFill>
                  <a:srgbClr val="000000"/>
                </a:solidFill>
                <a:ea typeface="Times New Roman"/>
              </a:rPr>
              <a:t>периоперационные</a:t>
            </a:r>
            <a:r>
              <a:rPr lang="ru-RU" sz="1200" dirty="0">
                <a:solidFill>
                  <a:srgbClr val="000000"/>
                </a:solidFill>
                <a:ea typeface="Times New Roman"/>
              </a:rPr>
              <a:t> осложнения.</a:t>
            </a:r>
          </a:p>
          <a:p>
            <a:pPr algn="ctr"/>
            <a:r>
              <a:rPr lang="ru-RU" sz="1200" dirty="0">
                <a:solidFill>
                  <a:srgbClr val="000000"/>
                </a:solidFill>
                <a:ea typeface="Times New Roman"/>
              </a:rPr>
              <a:t>Дополнительно: выживаемость, инсульт</a:t>
            </a:r>
            <a:r>
              <a:rPr lang="en-US" sz="1200" dirty="0">
                <a:solidFill>
                  <a:srgbClr val="000000"/>
                </a:solidFill>
                <a:ea typeface="Times New Roman"/>
              </a:rPr>
              <a:t>/</a:t>
            </a:r>
            <a:r>
              <a:rPr lang="ru-RU" sz="1200" dirty="0">
                <a:solidFill>
                  <a:srgbClr val="000000"/>
                </a:solidFill>
                <a:ea typeface="Times New Roman"/>
              </a:rPr>
              <a:t>ТЭ, отмена антикоагулянтов, индексированные размеры ЛП.</a:t>
            </a:r>
          </a:p>
          <a:p>
            <a:pPr algn="ctr">
              <a:spcAft>
                <a:spcPts val="0"/>
              </a:spcAft>
            </a:pPr>
            <a:endParaRPr lang="ru-RU" sz="1200" b="1" dirty="0">
              <a:solidFill>
                <a:srgbClr val="000000"/>
              </a:solidFill>
              <a:ea typeface="Times New Roman"/>
            </a:endParaRPr>
          </a:p>
          <a:p>
            <a:pPr algn="ctr">
              <a:spcAft>
                <a:spcPts val="0"/>
              </a:spcAft>
            </a:pPr>
            <a:endParaRPr lang="ru-RU" sz="1200" dirty="0">
              <a:solidFill>
                <a:srgbClr val="000000"/>
              </a:solidFill>
              <a:effectLst/>
              <a:ea typeface="Times New Roman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B427A59D-7834-5BEF-263A-2D071D2BD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620" y="3565908"/>
            <a:ext cx="720000" cy="1260000"/>
          </a:xfrm>
          <a:prstGeom prst="rect">
            <a:avLst/>
          </a:prstGeom>
          <a:solidFill>
            <a:schemeClr val="accent3">
              <a:alpha val="1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rot="0" vert="vert270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050" b="1" dirty="0">
                <a:solidFill>
                  <a:srgbClr val="000000"/>
                </a:solidFill>
                <a:ea typeface="Times New Roman"/>
              </a:rPr>
              <a:t>ГОСПИТАЛЬНЫЙ ПЕРИОД</a:t>
            </a:r>
            <a:endParaRPr lang="ru-RU" sz="1050" dirty="0">
              <a:solidFill>
                <a:srgbClr val="000000"/>
              </a:solidFill>
              <a:effectLst/>
              <a:ea typeface="Times New Roman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ACCFD260-5972-2E47-2262-30BC1FDCC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3" y="5040523"/>
            <a:ext cx="720000" cy="1260000"/>
          </a:xfrm>
          <a:prstGeom prst="rect">
            <a:avLst/>
          </a:prstGeom>
          <a:solidFill>
            <a:schemeClr val="accent3">
              <a:alpha val="15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rot="0" vert="vert270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050" b="1" dirty="0">
                <a:solidFill>
                  <a:srgbClr val="000000"/>
                </a:solidFill>
                <a:effectLst/>
                <a:ea typeface="Times New Roman"/>
              </a:rPr>
              <a:t>ОТДАЛЁННЫЙ ПЕРИОД</a:t>
            </a:r>
            <a:endParaRPr lang="ru-RU" sz="1050" dirty="0">
              <a:solidFill>
                <a:srgbClr val="000000"/>
              </a:solidFill>
              <a:effectLst/>
              <a:ea typeface="Times New Roman"/>
            </a:endParaRPr>
          </a:p>
        </p:txBody>
      </p: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C665FCAC-17E9-FF5A-A7A4-4A180C44F276}"/>
              </a:ext>
            </a:extLst>
          </p:cNvPr>
          <p:cNvCxnSpPr>
            <a:cxnSpLocks/>
            <a:stCxn id="5" idx="2"/>
            <a:endCxn id="7" idx="0"/>
          </p:cNvCxnSpPr>
          <p:nvPr/>
        </p:nvCxnSpPr>
        <p:spPr>
          <a:xfrm flipH="1">
            <a:off x="3585660" y="2321052"/>
            <a:ext cx="1584658" cy="310241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785A9ED4-AAF9-A6D1-1949-4BFC66C30CC4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>
            <a:off x="5170318" y="2321052"/>
            <a:ext cx="1571056" cy="310241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3809813B-CC86-4F23-D555-A720C90B6775}"/>
              </a:ext>
            </a:extLst>
          </p:cNvPr>
          <p:cNvCxnSpPr>
            <a:stCxn id="7" idx="2"/>
          </p:cNvCxnSpPr>
          <p:nvPr/>
        </p:nvCxnSpPr>
        <p:spPr>
          <a:xfrm>
            <a:off x="3585660" y="3351293"/>
            <a:ext cx="0" cy="425888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467464FE-CCFB-B31B-C47B-1A703DB368BC}"/>
              </a:ext>
            </a:extLst>
          </p:cNvPr>
          <p:cNvCxnSpPr>
            <a:stCxn id="8" idx="2"/>
          </p:cNvCxnSpPr>
          <p:nvPr/>
        </p:nvCxnSpPr>
        <p:spPr>
          <a:xfrm flipH="1">
            <a:off x="6741373" y="3351293"/>
            <a:ext cx="1" cy="425888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9B9430AA-EB9D-8072-7B9A-ECAEE42BC753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5167140" y="4614635"/>
            <a:ext cx="3179" cy="425888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Дата 2">
            <a:extLst>
              <a:ext uri="{FF2B5EF4-FFF2-40B4-BE49-F238E27FC236}">
                <a16:creationId xmlns:a16="http://schemas.microsoft.com/office/drawing/2014/main" id="{DA0CCCC6-2FA1-AB7F-E792-48A1F6078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3DB0C-0ACD-4729-89B6-880A54945506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522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A5E08-1F8D-0D0F-F90E-B32BE54B2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Критерии включения и невключения (пример)</a:t>
            </a:r>
            <a:endParaRPr lang="en-US" dirty="0"/>
          </a:p>
        </p:txBody>
      </p:sp>
      <p:graphicFrame>
        <p:nvGraphicFramePr>
          <p:cNvPr id="14" name="Объект 4">
            <a:extLst>
              <a:ext uri="{FF2B5EF4-FFF2-40B4-BE49-F238E27FC236}">
                <a16:creationId xmlns:a16="http://schemas.microsoft.com/office/drawing/2014/main" id="{215D5FB9-EEDC-6CDF-D1A7-F1C582752B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6730"/>
              </p:ext>
            </p:extLst>
          </p:nvPr>
        </p:nvGraphicFramePr>
        <p:xfrm>
          <a:off x="838200" y="1700808"/>
          <a:ext cx="10515600" cy="491744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5580648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847377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Критерии включения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Критерии невключения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51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Пациенты с тяжелой дегенеративной недостаточностью МК (</a:t>
                      </a:r>
                      <a:r>
                        <a:rPr lang="en-US" sz="1400" dirty="0"/>
                        <a:t>vena </a:t>
                      </a:r>
                      <a:r>
                        <a:rPr lang="en-US" sz="1400" dirty="0" err="1"/>
                        <a:t>contracta</a:t>
                      </a:r>
                      <a:r>
                        <a:rPr lang="ru-RU" sz="1400" dirty="0"/>
                        <a:t> более 7 мм, ширина струи &gt; 40%, объём </a:t>
                      </a:r>
                      <a:r>
                        <a:rPr lang="ru-RU" sz="1400" dirty="0" err="1"/>
                        <a:t>регургитации</a:t>
                      </a:r>
                      <a:r>
                        <a:rPr lang="ru-RU" sz="1400" dirty="0"/>
                        <a:t> &gt;60 мл, фракция </a:t>
                      </a:r>
                      <a:r>
                        <a:rPr lang="ru-RU" sz="1400" dirty="0" err="1"/>
                        <a:t>регургитации</a:t>
                      </a:r>
                      <a:r>
                        <a:rPr lang="ru-RU" sz="1400" dirty="0"/>
                        <a:t> более 50%), требующие хирургической коррекции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Органическое поражение МК с показаниями к протезированию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066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Пациенты, подписавшие форму информированного согласия на участие в диссертационном исследовании (для проспективной части)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Пациенты без анамнеза ФП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279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Необходимость выполнения других сочетанных кардиохирургических вмешательств, помимо реконструкции митрального клапана и процедуры «Лабиринт IV»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762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Сниженная сократительная способность миокарда (ФВ ЛЖ &lt;35%)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739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Декомпенсация сопутствующих хронических заболеваний (сахарный диабет, ХБП, ХОБЛ)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145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Гемодинамические значимые стенозы периферических артерий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880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Наличие активного онкологического заболевания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7413585"/>
                  </a:ext>
                </a:extLst>
              </a:tr>
            </a:tbl>
          </a:graphicData>
        </a:graphic>
      </p:graphicFrame>
      <p:sp>
        <p:nvSpPr>
          <p:cNvPr id="3" name="Дата 2">
            <a:extLst>
              <a:ext uri="{FF2B5EF4-FFF2-40B4-BE49-F238E27FC236}">
                <a16:creationId xmlns:a16="http://schemas.microsoft.com/office/drawing/2014/main" id="{90AEA0F1-D1DC-4AA9-E403-91824A072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DEB5B-5D96-4048-8062-F3568BE058C6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23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CD33D-0506-3BD8-7C7A-AE752587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Конечные точки исследования</a:t>
            </a:r>
            <a:endParaRPr lang="en-US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DA4A62-EAA2-97AC-04DD-51B3251BB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/>
              <a:t>Первичная конечная точка исследования: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-</a:t>
            </a:r>
          </a:p>
          <a:p>
            <a:endParaRPr lang="ru-RU" sz="1800" dirty="0"/>
          </a:p>
          <a:p>
            <a:r>
              <a:rPr lang="ru-RU" sz="1800" dirty="0"/>
              <a:t>Вторичные конечные точки исследования: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-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-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-</a:t>
            </a:r>
          </a:p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A5D5B74-04D1-461A-25A0-2D6C70D61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E56AD-328D-44DD-B8FB-1B53F1636C88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297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DC910A-2C04-7060-E7A0-BD717E79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Этические аспекты исследования (пример)</a:t>
            </a:r>
            <a:endParaRPr lang="en-US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CAEE51-7BE4-E193-8CCA-22105C58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800" dirty="0"/>
              <a:t>Исследование носит </a:t>
            </a:r>
            <a:r>
              <a:rPr lang="ru-RU" sz="1800" b="1" dirty="0"/>
              <a:t>ретроспективный наблюдательный</a:t>
            </a:r>
            <a:r>
              <a:rPr lang="ru-RU" sz="1800" dirty="0"/>
              <a:t> характер и не предполагает вмешательства в стандартную тактику лечения пациентов.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800" dirty="0"/>
              <a:t>В анализ включаются данные, полученные в ходе </a:t>
            </a:r>
            <a:r>
              <a:rPr lang="ru-RU" sz="1800" b="1" dirty="0"/>
              <a:t>рутинной клинической практики</a:t>
            </a:r>
            <a:r>
              <a:rPr lang="ru-RU" sz="1800" dirty="0"/>
              <a:t> и стандартного обследования/лечения.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800" dirty="0"/>
              <a:t>Персональные данные пациентов подлежат </a:t>
            </a:r>
            <a:r>
              <a:rPr lang="ru-RU" sz="1800" b="1" dirty="0"/>
              <a:t>обезличиванию</a:t>
            </a:r>
            <a:r>
              <a:rPr lang="ru-RU" sz="1800" dirty="0"/>
              <a:t>; результаты будут представлены только в обобщённом виде без возможности идентификации пациента.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800" dirty="0"/>
              <a:t>Доступ к исходной медицинской документации будет ограничен исследовательской группой в пределах, необходимых для выполнения работы.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ru-RU" sz="1800" dirty="0"/>
              <a:t>Исследование будет выполняться после одобрения </a:t>
            </a:r>
            <a:r>
              <a:rPr lang="ru-RU" sz="1800" b="1" dirty="0"/>
              <a:t>локальным этическим комитетом</a:t>
            </a:r>
            <a:r>
              <a:rPr lang="ru-RU" sz="1800" dirty="0"/>
              <a:t> и в соответствии с этическими принципами биомедицинских исследований.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D885A6-1427-7D76-D3D1-10B52BBB1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F342F-EBEB-45AF-9364-DB4ECEABC173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58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5B58D-2403-DF39-F9E7-E69EAE895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Положения, выносимые на защиту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C0637-D52F-E08F-F898-1CEA87EF0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765391-A2AF-F8FD-9475-BBAD20AC8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CC827-9F1F-473E-B299-F317340FCA63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689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3CBA49-BEC9-7048-8F00-2E34B279E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Апробация и внедрение (пример)</a:t>
            </a:r>
            <a:endParaRPr lang="en-US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2A763E9-BE45-50BD-C155-16159055D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1800" dirty="0"/>
              <a:t>Материалы диссертационного исследования представлены на российских и международных хирургических форумах.</a:t>
            </a:r>
          </a:p>
          <a:p>
            <a:pPr>
              <a:lnSpc>
                <a:spcPct val="100000"/>
              </a:lnSpc>
            </a:pPr>
            <a:r>
              <a:rPr lang="ru-RU" sz="1800" dirty="0"/>
              <a:t>В 2026 году выполнен устный доклад на конференции </a:t>
            </a:r>
            <a:r>
              <a:rPr lang="ru-RU" sz="1800" dirty="0" err="1"/>
              <a:t>Mitral</a:t>
            </a:r>
            <a:r>
              <a:rPr lang="ru-RU" sz="1800" dirty="0"/>
              <a:t> </a:t>
            </a:r>
            <a:r>
              <a:rPr lang="ru-RU" sz="1800" dirty="0" err="1"/>
              <a:t>Conclave</a:t>
            </a:r>
            <a:r>
              <a:rPr lang="ru-RU" sz="1800" dirty="0"/>
              <a:t> (Нью‑Йорк, США) на тему «</a:t>
            </a:r>
            <a:r>
              <a:rPr lang="ru-RU" sz="1800" dirty="0" err="1"/>
              <a:t>Concomitant</a:t>
            </a:r>
            <a:r>
              <a:rPr lang="ru-RU" sz="1800" dirty="0"/>
              <a:t> </a:t>
            </a:r>
            <a:r>
              <a:rPr lang="ru-RU" sz="1800" dirty="0" err="1"/>
              <a:t>surgical</a:t>
            </a:r>
            <a:r>
              <a:rPr lang="ru-RU" sz="1800" dirty="0"/>
              <a:t> </a:t>
            </a:r>
            <a:r>
              <a:rPr lang="ru-RU" sz="1800" dirty="0" err="1"/>
              <a:t>ablation</a:t>
            </a:r>
            <a:r>
              <a:rPr lang="ru-RU" sz="1800" dirty="0"/>
              <a:t> </a:t>
            </a:r>
            <a:r>
              <a:rPr lang="ru-RU" sz="1800" dirty="0" err="1"/>
              <a:t>of</a:t>
            </a:r>
            <a:r>
              <a:rPr lang="ru-RU" sz="1800" dirty="0"/>
              <a:t> </a:t>
            </a:r>
            <a:r>
              <a:rPr lang="ru-RU" sz="1800" dirty="0" err="1"/>
              <a:t>atrial</a:t>
            </a:r>
            <a:r>
              <a:rPr lang="ru-RU" sz="1800" dirty="0"/>
              <a:t> </a:t>
            </a:r>
            <a:r>
              <a:rPr lang="ru-RU" sz="1800" dirty="0" err="1"/>
              <a:t>fibrillation</a:t>
            </a:r>
            <a:r>
              <a:rPr lang="ru-RU" sz="1800" dirty="0"/>
              <a:t> </a:t>
            </a:r>
            <a:r>
              <a:rPr lang="ru-RU" sz="1800" dirty="0" err="1"/>
              <a:t>in</a:t>
            </a:r>
            <a:r>
              <a:rPr lang="ru-RU" sz="1800" dirty="0"/>
              <a:t> </a:t>
            </a:r>
            <a:r>
              <a:rPr lang="ru-RU" sz="1800" dirty="0" err="1"/>
              <a:t>mitral</a:t>
            </a:r>
            <a:r>
              <a:rPr lang="ru-RU" sz="1800" dirty="0"/>
              <a:t> </a:t>
            </a:r>
            <a:r>
              <a:rPr lang="ru-RU" sz="1800" dirty="0" err="1"/>
              <a:t>valve</a:t>
            </a:r>
            <a:r>
              <a:rPr lang="ru-RU" sz="1800" dirty="0"/>
              <a:t> </a:t>
            </a:r>
            <a:r>
              <a:rPr lang="ru-RU" sz="1800" dirty="0" err="1"/>
              <a:t>surgery</a:t>
            </a:r>
            <a:r>
              <a:rPr lang="ru-RU" sz="1800" dirty="0"/>
              <a:t>» и </a:t>
            </a:r>
            <a:r>
              <a:rPr lang="ru-RU" sz="1800" dirty="0" err="1"/>
              <a:t>постерный</a:t>
            </a:r>
            <a:r>
              <a:rPr lang="ru-RU" sz="1800" dirty="0"/>
              <a:t> доклад на конференции AMICS 2026 на тему «Сочетанное хирургическое лечение фибрилляции предсердий при пластических операциях на митральном клапане». 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1833E36-CF69-821A-9461-4E3ABD43C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517D-DA7E-45DB-A7B7-0F75ABF5E966}" type="datetime1">
              <a:rPr lang="ru-RU" smtClean="0"/>
              <a:t>24.08.2026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053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E746F4-B55B-1941-3A59-A130EFB858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Благодарю за внимание!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15971"/>
      </p:ext>
    </p:extLst>
  </p:cSld>
  <p:clrMapOvr>
    <a:masterClrMapping/>
  </p:clrMapOvr>
</p:sld>
</file>

<file path=ppt/theme/theme1.xml><?xml version="1.0" encoding="utf-8"?>
<a:theme xmlns:a="http://schemas.openxmlformats.org/drawingml/2006/main" name="ИХВ 3.0">
  <a:themeElements>
    <a:clrScheme name="Другая 1">
      <a:dk1>
        <a:sysClr val="windowText" lastClr="000000"/>
      </a:dk1>
      <a:lt1>
        <a:sysClr val="window" lastClr="FFFFFF"/>
      </a:lt1>
      <a:dk2>
        <a:srgbClr val="011B2D"/>
      </a:dk2>
      <a:lt2>
        <a:srgbClr val="E6F1FF"/>
      </a:lt2>
      <a:accent1>
        <a:srgbClr val="11AAF8"/>
      </a:accent1>
      <a:accent2>
        <a:srgbClr val="EF3275"/>
      </a:accent2>
      <a:accent3>
        <a:srgbClr val="023B5A"/>
      </a:accent3>
      <a:accent4>
        <a:srgbClr val="F85E11"/>
      </a:accent4>
      <a:accent5>
        <a:srgbClr val="1138F8"/>
      </a:accent5>
      <a:accent6>
        <a:srgbClr val="32EFAD"/>
      </a:accent6>
      <a:hlink>
        <a:srgbClr val="5E11F8"/>
      </a:hlink>
      <a:folHlink>
        <a:srgbClr val="5E11F8"/>
      </a:folHlink>
    </a:clrScheme>
    <a:fontScheme name="Pseudo Montserra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055E8B">
                <a:shade val="30000"/>
                <a:satMod val="115000"/>
              </a:srgbClr>
            </a:gs>
            <a:gs pos="50000">
              <a:srgbClr val="055E8B">
                <a:shade val="67500"/>
                <a:satMod val="115000"/>
              </a:srgbClr>
            </a:gs>
            <a:gs pos="100000">
              <a:srgbClr val="055E8B">
                <a:shade val="100000"/>
                <a:satMod val="115000"/>
              </a:srgbClr>
            </a:gs>
          </a:gsLst>
          <a:lin ang="0" scaled="1"/>
          <a:tileRect/>
        </a:gradFill>
        <a:ln>
          <a:noFill/>
        </a:ln>
        <a:effectLst/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ИХВ 3.3 Blue Gradient" id="{17D3C9F4-95ED-4B36-B8BF-6F12AFF85479}" vid="{56D540C0-E95D-4724-A852-9A8BF01A8B5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8093CE8-30A8-814D-A51B-E0C0FCD08C95}">
  <we:reference id="wa104178141" version="3.10.0.124" store="ru-RU" storeType="OMEX"/>
  <we:alternateReferences>
    <we:reference id="wa104178141" version="3.10.0.124" store="ru-RU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47183</TotalTime>
  <Words>617</Words>
  <Application>Microsoft Office PowerPoint</Application>
  <PresentationFormat>Широкоэкранный</PresentationFormat>
  <Paragraphs>91</Paragraphs>
  <Slides>13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ИХВ 3.0</vt:lpstr>
      <vt:lpstr>Название диссертационного исследования</vt:lpstr>
      <vt:lpstr>Актуальность исследования (пример)</vt:lpstr>
      <vt:lpstr>Цель и задачи исследования</vt:lpstr>
      <vt:lpstr>Гипотеза</vt:lpstr>
      <vt:lpstr>Научная новизна</vt:lpstr>
      <vt:lpstr>Материалы и методы (пример)</vt:lpstr>
      <vt:lpstr>Дизайн исследования (пример)</vt:lpstr>
      <vt:lpstr>Критерии включения и невключения (пример)</vt:lpstr>
      <vt:lpstr>Конечные точки исследования</vt:lpstr>
      <vt:lpstr>Этические аспекты исследования (пример)</vt:lpstr>
      <vt:lpstr>Положения, выносимые на защиту</vt:lpstr>
      <vt:lpstr>Апробация и внедрение (пример)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трансплантации сердца в Кузбассе.  НИИ КПССЗ СО РАМН г. Кемерово  В.А. Попов</dc:title>
  <dc:creator/>
  <cp:lastModifiedBy>Maria Malyutina</cp:lastModifiedBy>
  <cp:revision>599</cp:revision>
  <dcterms:created xsi:type="dcterms:W3CDTF">2011-10-20T05:13:53Z</dcterms:created>
  <dcterms:modified xsi:type="dcterms:W3CDTF">2026-08-24T05:33:01Z</dcterms:modified>
</cp:coreProperties>
</file>